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4" r:id="rId26"/>
    <p:sldId id="285" r:id="rId27"/>
    <p:sldId id="280" r:id="rId28"/>
    <p:sldId id="281" r:id="rId29"/>
    <p:sldId id="282" r:id="rId3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jZnxuYaaYecJhGMTU72iy7dZeL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03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88438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07856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vertikaler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er Titel u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s-&#10;überschrift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Überschrift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5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subTitle" idx="1"/>
          </p:nvPr>
        </p:nvSpPr>
        <p:spPr>
          <a:xfrm>
            <a:off x="1610115" y="1385770"/>
            <a:ext cx="9144000" cy="3302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buSzPct val="100000"/>
            </a:pPr>
            <a:r>
              <a:rPr lang="de-DE" sz="3600" b="1" dirty="0"/>
              <a:t>„Ermordet in Minsk“ – Die</a:t>
            </a:r>
          </a:p>
          <a:p>
            <a:pPr marL="0" lvl="0" indent="0">
              <a:buSzPct val="100000"/>
            </a:pPr>
            <a:r>
              <a:rPr lang="de-DE" sz="3600" b="1" dirty="0"/>
              <a:t>Deportationen der Jüdinnen und</a:t>
            </a:r>
          </a:p>
          <a:p>
            <a:pPr marL="0" lvl="0" indent="0">
              <a:buSzPct val="100000"/>
            </a:pPr>
            <a:r>
              <a:rPr lang="de-DE" sz="3600" b="1" dirty="0"/>
              <a:t>Juden aus dem Bremer Raum</a:t>
            </a:r>
          </a:p>
          <a:p>
            <a:pPr marL="0" lvl="0" indent="0">
              <a:buSzPct val="100000"/>
            </a:pPr>
            <a:r>
              <a:rPr lang="de-DE" sz="3600" b="1" dirty="0"/>
              <a:t>nach Minsk</a:t>
            </a:r>
            <a:endParaRPr sz="4400" dirty="0"/>
          </a:p>
        </p:txBody>
      </p:sp>
      <p:pic>
        <p:nvPicPr>
          <p:cNvPr id="85" name="Google Shape;85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900" y="6126300"/>
            <a:ext cx="1231400" cy="38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2665" y="550953"/>
            <a:ext cx="10042200" cy="5311674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0"/>
          <p:cNvSpPr txBox="1"/>
          <p:nvPr/>
        </p:nvSpPr>
        <p:spPr>
          <a:xfrm>
            <a:off x="5070108" y="5913253"/>
            <a:ext cx="60976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Deportationen nach Minsk 1941</a:t>
            </a:r>
            <a:endParaRPr/>
          </a:p>
        </p:txBody>
      </p:sp>
      <p:sp>
        <p:nvSpPr>
          <p:cNvPr id="154" name="Google Shape;154;p10"/>
          <p:cNvSpPr txBox="1"/>
          <p:nvPr/>
        </p:nvSpPr>
        <p:spPr>
          <a:xfrm>
            <a:off x="8033087" y="6537316"/>
            <a:ext cx="4158913" cy="24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https://trostenez.org/ausstellung/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de-DE" b="1" i="1">
                <a:latin typeface="Calibri"/>
                <a:ea typeface="Calibri"/>
                <a:cs typeface="Calibri"/>
                <a:sym typeface="Calibri"/>
              </a:rPr>
              <a:t>Annäherung  5. </a:t>
            </a:r>
            <a:br>
              <a:rPr lang="de-DE" b="1" i="1">
                <a:latin typeface="Calibri"/>
                <a:ea typeface="Calibri"/>
                <a:cs typeface="Calibri"/>
                <a:sym typeface="Calibri"/>
              </a:rPr>
            </a:br>
            <a:r>
              <a:rPr lang="de-DE" sz="3600" b="1" i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Der Vernichtungskrieg und der Holocaust in Minsk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250" y="86628"/>
            <a:ext cx="4388259" cy="580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9451" y="86629"/>
            <a:ext cx="5509720" cy="3097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09588" y="3729182"/>
            <a:ext cx="3519975" cy="248744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2"/>
          <p:cNvSpPr txBox="1"/>
          <p:nvPr/>
        </p:nvSpPr>
        <p:spPr>
          <a:xfrm>
            <a:off x="700238" y="6047692"/>
            <a:ext cx="60976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Jüdischer Ansiedlungsrayon im Russischen Reich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2"/>
          <p:cNvSpPr txBox="1"/>
          <p:nvPr/>
        </p:nvSpPr>
        <p:spPr>
          <a:xfrm rot="-5400000">
            <a:off x="8937860" y="3504662"/>
            <a:ext cx="609760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©Öffentlicher Besitz</a:t>
            </a:r>
            <a:endParaRPr/>
          </a:p>
        </p:txBody>
      </p:sp>
      <p:sp>
        <p:nvSpPr>
          <p:cNvPr id="169" name="Google Shape;169;p12"/>
          <p:cNvSpPr txBox="1"/>
          <p:nvPr/>
        </p:nvSpPr>
        <p:spPr>
          <a:xfrm>
            <a:off x="5005508" y="3202520"/>
            <a:ext cx="665624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Der Schriftzug am Bahnhof Minsk in vier Sprachen, darunter Jiddisch. </a:t>
            </a:r>
            <a:endParaRPr dirty="0"/>
          </a:p>
        </p:txBody>
      </p:sp>
      <p:sp>
        <p:nvSpPr>
          <p:cNvPr id="170" name="Google Shape;170;p12"/>
          <p:cNvSpPr txBox="1"/>
          <p:nvPr/>
        </p:nvSpPr>
        <p:spPr>
          <a:xfrm>
            <a:off x="6197198" y="6235874"/>
            <a:ext cx="60976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Minsker Chorsynagoge in den 1920er Jahren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0" y="581025"/>
            <a:ext cx="7620000" cy="569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3"/>
          <p:cNvSpPr txBox="1"/>
          <p:nvPr/>
        </p:nvSpPr>
        <p:spPr>
          <a:xfrm rot="-5400000">
            <a:off x="8929838" y="3140862"/>
            <a:ext cx="60976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>
                <a:solidFill>
                  <a:srgbClr val="71737F"/>
                </a:solidFill>
                <a:latin typeface="Arial"/>
                <a:ea typeface="Arial"/>
                <a:cs typeface="Arial"/>
                <a:sym typeface="Arial"/>
              </a:rPr>
              <a:t>Quelle: Süddeutsche Zeitung Photo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13"/>
          <p:cNvSpPr txBox="1"/>
          <p:nvPr/>
        </p:nvSpPr>
        <p:spPr>
          <a:xfrm>
            <a:off x="2774482" y="6276975"/>
            <a:ext cx="61264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Deutsche und sowjetische Soldaten im besetzten Polen, 1939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7436" y="1885863"/>
            <a:ext cx="4481284" cy="3275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2139" y="1417454"/>
            <a:ext cx="4221125" cy="2458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2138" y="4033504"/>
            <a:ext cx="4221124" cy="281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65381" y="229193"/>
            <a:ext cx="1554480" cy="172821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4"/>
          <p:cNvSpPr txBox="1"/>
          <p:nvPr/>
        </p:nvSpPr>
        <p:spPr>
          <a:xfrm>
            <a:off x="249314" y="601846"/>
            <a:ext cx="5069446" cy="81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Besuch von Heinrich Himmler in Minsk in </a:t>
            </a:r>
            <a:r>
              <a:rPr lang="de-DE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Nawinki</a:t>
            </a:r>
            <a:r>
              <a:rPr lang="de-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und </a:t>
            </a:r>
            <a:r>
              <a:rPr lang="de-DE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Masjukouschtschyna</a:t>
            </a:r>
            <a:r>
              <a:rPr lang="de-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August 1941.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Bayerische Staatsbibliothek München/Bildarchiv, Heinrich Hoffmann</a:t>
            </a:r>
            <a:endParaRPr dirty="0"/>
          </a:p>
        </p:txBody>
      </p:sp>
      <p:sp>
        <p:nvSpPr>
          <p:cNvPr id="187" name="Google Shape;187;p14"/>
          <p:cNvSpPr txBox="1"/>
          <p:nvPr/>
        </p:nvSpPr>
        <p:spPr>
          <a:xfrm>
            <a:off x="5720315" y="579955"/>
            <a:ext cx="4545066" cy="121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Kennzeichnung für Ostarbeiter*innen, 1944 </a:t>
            </a:r>
            <a:endParaRPr dirty="0"/>
          </a:p>
          <a:p>
            <a:pPr marL="0" marR="0" lvl="0" indent="0" algn="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de-DE" sz="110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Козак</a:t>
            </a:r>
            <a:r>
              <a:rPr lang="de-DE" sz="11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Кузьма</a:t>
            </a:r>
            <a:r>
              <a:rPr lang="de-DE" sz="11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de-DE" sz="110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ред</a:t>
            </a:r>
            <a:r>
              <a:rPr lang="de-DE" sz="11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.): </a:t>
            </a:r>
            <a:r>
              <a:rPr lang="de-DE" sz="110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Война</a:t>
            </a:r>
            <a:r>
              <a:rPr lang="de-DE" sz="11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de-DE" sz="110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украденные</a:t>
            </a:r>
            <a:r>
              <a:rPr lang="de-DE" sz="11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годы</a:t>
            </a:r>
            <a:r>
              <a:rPr lang="de-DE" sz="11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de-DE" sz="110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живые</a:t>
            </a:r>
            <a:r>
              <a:rPr lang="de-DE" sz="11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свидетельства</a:t>
            </a:r>
            <a:r>
              <a:rPr lang="de-DE" sz="11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остарбайтеров</a:t>
            </a:r>
            <a:r>
              <a:rPr lang="de-DE" sz="11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Беларуси</a:t>
            </a:r>
            <a:r>
              <a:rPr lang="de-DE" sz="11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[Krieg und die gestohlenen Jahre: Zeitzeugenberichte von Ostarbeitern aus Belarus]. Minsk, 2010. S. 197.</a:t>
            </a:r>
            <a:endParaRPr dirty="0"/>
          </a:p>
        </p:txBody>
      </p:sp>
      <p:sp>
        <p:nvSpPr>
          <p:cNvPr id="188" name="Google Shape;188;p14"/>
          <p:cNvSpPr txBox="1"/>
          <p:nvPr/>
        </p:nvSpPr>
        <p:spPr>
          <a:xfrm>
            <a:off x="5419946" y="5161327"/>
            <a:ext cx="6097772" cy="2200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Maria </a:t>
            </a:r>
            <a:r>
              <a:rPr lang="de-DE" sz="1800" b="0" i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Rytschankowa</a:t>
            </a:r>
            <a:r>
              <a:rPr lang="de-DE" sz="1800" b="0" i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aus dem Dorf </a:t>
            </a:r>
            <a:r>
              <a:rPr lang="de-DE" sz="1800" b="0" i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Wiritschew</a:t>
            </a:r>
            <a:r>
              <a:rPr lang="de-DE" sz="1800" b="0" i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mit ihren drei Kindern auf dem Weg in die Siedlung </a:t>
            </a:r>
            <a:r>
              <a:rPr lang="de-DE" sz="1800" b="0" i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Azarytschy</a:t>
            </a:r>
            <a:r>
              <a:rPr lang="de-DE" sz="1800" b="0" i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am 19. März 1944. </a:t>
            </a:r>
            <a:r>
              <a:rPr lang="de-DE" sz="1800" dirty="0"/>
              <a:t>D</a:t>
            </a:r>
            <a:r>
              <a:rPr lang="de-DE" sz="1800" b="0" i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ie zweijährige Fenja und die vierjährige Anja starben einige Tage später.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Alperin</a:t>
            </a:r>
            <a:endParaRPr sz="1100" dirty="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de-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4"/>
          <p:cNvSpPr txBox="1"/>
          <p:nvPr/>
        </p:nvSpPr>
        <p:spPr>
          <a:xfrm>
            <a:off x="7864242" y="6460000"/>
            <a:ext cx="4158913" cy="24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https://trostenez.org/ausstellung/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4287" y="74324"/>
            <a:ext cx="6337712" cy="678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458" y="845150"/>
            <a:ext cx="2975896" cy="1845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1132" y="4552781"/>
            <a:ext cx="2876549" cy="2147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17239" y="2690419"/>
            <a:ext cx="2657432" cy="176054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5"/>
          <p:cNvSpPr txBox="1"/>
          <p:nvPr/>
        </p:nvSpPr>
        <p:spPr>
          <a:xfrm>
            <a:off x="3196855" y="5418576"/>
            <a:ext cx="2876549" cy="11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Kinder beim Draht des Minsker Ghettos.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Belorusskij</a:t>
            </a:r>
            <a:r>
              <a:rPr lang="de-DE" sz="11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gosudarstwennyj</a:t>
            </a:r>
            <a:r>
              <a:rPr lang="de-DE" sz="11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muzej</a:t>
            </a:r>
            <a:r>
              <a:rPr lang="de-DE" sz="11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istorii</a:t>
            </a:r>
            <a:r>
              <a:rPr lang="de-DE" sz="11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Welikoj</a:t>
            </a:r>
            <a:r>
              <a:rPr lang="de-DE" sz="11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Otetschestwennoj</a:t>
            </a:r>
            <a:r>
              <a:rPr lang="de-DE" sz="11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wojny</a:t>
            </a:r>
            <a:r>
              <a:rPr lang="de-DE" sz="11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. Album von Kurt </a:t>
            </a:r>
            <a:r>
              <a:rPr lang="de-DE" sz="110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Wafner</a:t>
            </a:r>
            <a:endParaRPr sz="1100" dirty="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/>
          <p:nvPr/>
        </p:nvSpPr>
        <p:spPr>
          <a:xfrm>
            <a:off x="3136970" y="1176507"/>
            <a:ext cx="2876548" cy="1092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Stacheldraht, der das Minsker Ghetto vom Rest der Stadt trennt, 1941-1943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Geschichtswerkstatt</a:t>
            </a:r>
            <a:endParaRPr/>
          </a:p>
        </p:txBody>
      </p:sp>
      <p:sp>
        <p:nvSpPr>
          <p:cNvPr id="200" name="Google Shape;200;p15"/>
          <p:cNvSpPr txBox="1"/>
          <p:nvPr/>
        </p:nvSpPr>
        <p:spPr>
          <a:xfrm>
            <a:off x="-323101" y="91498"/>
            <a:ext cx="6097772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imes New Roman"/>
              </a:rPr>
              <a:t>Karte des Minsker Ghettos. Januar 1942 </a:t>
            </a:r>
            <a:br>
              <a:rPr lang="de-DE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de-DE" sz="11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Geschichtswerkstatt</a:t>
            </a:r>
            <a:endParaRPr sz="1100" dirty="0"/>
          </a:p>
          <a:p>
            <a:pPr marL="0" marR="0" lvl="0" indent="0" algn="r" rtl="0">
              <a:spcBef>
                <a:spcPts val="5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1" name="Google Shape;201;p15"/>
          <p:cNvSpPr txBox="1"/>
          <p:nvPr/>
        </p:nvSpPr>
        <p:spPr>
          <a:xfrm>
            <a:off x="81458" y="3252208"/>
            <a:ext cx="3068745" cy="81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Umsiedlung von Juden in das Minsker Ghetto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Yad</a:t>
            </a:r>
            <a:r>
              <a:rPr lang="de-DE" sz="11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Vashem. #97GO3.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49545" y="1244009"/>
            <a:ext cx="7238185" cy="4623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09685" y="1637414"/>
            <a:ext cx="4130846" cy="4229986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6"/>
          <p:cNvSpPr txBox="1"/>
          <p:nvPr/>
        </p:nvSpPr>
        <p:spPr>
          <a:xfrm>
            <a:off x="7924260" y="6018028"/>
            <a:ext cx="4050658" cy="81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Gelbe Flicken eines Häftlings aus dem Minsker Ghetto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Museum für Geschichte und Kultur der Juden von Belarus</a:t>
            </a:r>
            <a:endParaRPr/>
          </a:p>
        </p:txBody>
      </p:sp>
      <p:sp>
        <p:nvSpPr>
          <p:cNvPr id="209" name="Google Shape;209;p16"/>
          <p:cNvSpPr txBox="1"/>
          <p:nvPr/>
        </p:nvSpPr>
        <p:spPr>
          <a:xfrm>
            <a:off x="571500" y="5867400"/>
            <a:ext cx="6097772" cy="538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Häftlinge aus dem Minsker Ghetto auf der Straße. Minsk, 1941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Bundesarchiv, Bild 1576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7"/>
          <p:cNvSpPr txBox="1">
            <a:spLocks noGrp="1"/>
          </p:cNvSpPr>
          <p:nvPr>
            <p:ph type="title"/>
          </p:nvPr>
        </p:nvSpPr>
        <p:spPr>
          <a:xfrm>
            <a:off x="250257" y="365125"/>
            <a:ext cx="1110354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/>
              <a:t>Untergrund des Minsker Ghettos und Partisanen</a:t>
            </a:r>
            <a:endParaRPr/>
          </a:p>
        </p:txBody>
      </p:sp>
      <p:pic>
        <p:nvPicPr>
          <p:cNvPr id="215" name="Google Shape;215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623430" y="1690688"/>
            <a:ext cx="36449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0257" y="1578435"/>
            <a:ext cx="1780562" cy="2675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4992" y="4514248"/>
            <a:ext cx="1385820" cy="2146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24050" y="4497808"/>
            <a:ext cx="1600200" cy="216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01526" y="3429000"/>
            <a:ext cx="2066804" cy="3296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47167" y="1484197"/>
            <a:ext cx="1972676" cy="286377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7"/>
          <p:cNvSpPr txBox="1"/>
          <p:nvPr/>
        </p:nvSpPr>
        <p:spPr>
          <a:xfrm>
            <a:off x="-73522" y="6566480"/>
            <a:ext cx="6097772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dirty="0">
                <a:solidFill>
                  <a:schemeClr val="tx2">
                    <a:lumMod val="50000"/>
                  </a:schemeClr>
                </a:solidFill>
                <a:latin typeface="+mn-lt"/>
                <a:ea typeface="Times New Roman"/>
                <a:cs typeface="Times New Roman"/>
                <a:sym typeface="Times New Roman"/>
              </a:rPr>
              <a:t>https://netzulim.org</a:t>
            </a:r>
            <a:endParaRPr sz="1100" dirty="0">
              <a:solidFill>
                <a:schemeClr val="tx2">
                  <a:lumMod val="50000"/>
                </a:schemeClr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7"/>
          <p:cNvSpPr txBox="1"/>
          <p:nvPr/>
        </p:nvSpPr>
        <p:spPr>
          <a:xfrm rot="-5400000">
            <a:off x="3081534" y="3282401"/>
            <a:ext cx="60977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Leu Kulik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7"/>
          <p:cNvSpPr txBox="1"/>
          <p:nvPr/>
        </p:nvSpPr>
        <p:spPr>
          <a:xfrm rot="-5400000">
            <a:off x="-194382" y="3426812"/>
            <a:ext cx="60977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Hirsch Smolyar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17"/>
          <p:cNvSpPr txBox="1"/>
          <p:nvPr/>
        </p:nvSpPr>
        <p:spPr>
          <a:xfrm rot="-5400000">
            <a:off x="2383284" y="1099385"/>
            <a:ext cx="61509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Isai Kazinets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7"/>
          <p:cNvSpPr txBox="1"/>
          <p:nvPr/>
        </p:nvSpPr>
        <p:spPr>
          <a:xfrm rot="-5400000">
            <a:off x="-891354" y="990487"/>
            <a:ext cx="6150934" cy="375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Mikhail Gebeleu </a:t>
            </a:r>
            <a:endParaRPr/>
          </a:p>
        </p:txBody>
      </p:sp>
      <p:sp>
        <p:nvSpPr>
          <p:cNvPr id="226" name="Google Shape;226;p17"/>
          <p:cNvSpPr txBox="1"/>
          <p:nvPr/>
        </p:nvSpPr>
        <p:spPr>
          <a:xfrm rot="-5400000">
            <a:off x="4352755" y="168867"/>
            <a:ext cx="61509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Brüder Bielski </a:t>
            </a:r>
            <a:endParaRPr/>
          </a:p>
        </p:txBody>
      </p:sp>
      <p:sp>
        <p:nvSpPr>
          <p:cNvPr id="227" name="Google Shape;227;p17"/>
          <p:cNvSpPr txBox="1"/>
          <p:nvPr/>
        </p:nvSpPr>
        <p:spPr>
          <a:xfrm rot="-5400000">
            <a:off x="5666311" y="3392358"/>
            <a:ext cx="61509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Shalom Zoryn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7"/>
          <p:cNvSpPr txBox="1"/>
          <p:nvPr/>
        </p:nvSpPr>
        <p:spPr>
          <a:xfrm rot="-5400000">
            <a:off x="8937860" y="3504662"/>
            <a:ext cx="609760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©Öffentlicher Besitz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8"/>
          <p:cNvSpPr txBox="1">
            <a:spLocks noGrp="1"/>
          </p:cNvSpPr>
          <p:nvPr>
            <p:ph type="title"/>
          </p:nvPr>
        </p:nvSpPr>
        <p:spPr>
          <a:xfrm rot="-5400000">
            <a:off x="-4469889" y="81424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/>
              <a:t>Karte des Minsker Ghettos </a:t>
            </a:r>
            <a:endParaRPr/>
          </a:p>
        </p:txBody>
      </p:sp>
      <p:pic>
        <p:nvPicPr>
          <p:cNvPr id="234" name="Google Shape;234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80364" y="123175"/>
            <a:ext cx="9031272" cy="6611649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8"/>
          <p:cNvSpPr txBox="1"/>
          <p:nvPr/>
        </p:nvSpPr>
        <p:spPr>
          <a:xfrm rot="-5400000">
            <a:off x="9814526" y="4569487"/>
            <a:ext cx="4158913" cy="24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Geschichtswerkstatt Leanid Lewin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83045" y="1713427"/>
            <a:ext cx="5523352" cy="394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603" y="1690688"/>
            <a:ext cx="5872813" cy="4110969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9"/>
          <p:cNvSpPr txBox="1"/>
          <p:nvPr/>
        </p:nvSpPr>
        <p:spPr>
          <a:xfrm>
            <a:off x="-1588102" y="6583739"/>
            <a:ext cx="4158913" cy="24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https://trostenez.org/ausstellung/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9"/>
          <p:cNvSpPr txBox="1"/>
          <p:nvPr/>
        </p:nvSpPr>
        <p:spPr>
          <a:xfrm>
            <a:off x="185603" y="5813669"/>
            <a:ext cx="609777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Deportierte Juden beim Schneeräumen am Bahnhof. Minsk, Februar 1942</a:t>
            </a:r>
            <a:endParaRPr dirty="0"/>
          </a:p>
        </p:txBody>
      </p:sp>
      <p:sp>
        <p:nvSpPr>
          <p:cNvPr id="244" name="Google Shape;244;p19"/>
          <p:cNvSpPr txBox="1"/>
          <p:nvPr/>
        </p:nvSpPr>
        <p:spPr>
          <a:xfrm>
            <a:off x="6400333" y="5760989"/>
            <a:ext cx="6097772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Das Gepäck der deportierten Jüdinnen und Juden im Sonderghetto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Балакирев</a:t>
            </a:r>
            <a:r>
              <a:rPr lang="de-DE" sz="11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Виктор</a:t>
            </a:r>
            <a:r>
              <a:rPr lang="de-DE" sz="11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de-DE" sz="110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ред</a:t>
            </a:r>
            <a:r>
              <a:rPr lang="de-DE" sz="11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.): </a:t>
            </a:r>
            <a:r>
              <a:rPr lang="de-DE" sz="110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Спасенная</a:t>
            </a:r>
            <a:r>
              <a:rPr lang="de-DE" sz="11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жизнь</a:t>
            </a:r>
            <a:r>
              <a:rPr lang="de-DE" sz="11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de-DE" sz="110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Жизнь</a:t>
            </a:r>
            <a:r>
              <a:rPr lang="de-DE" sz="11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de-DE" sz="110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выживание</a:t>
            </a:r>
            <a:r>
              <a:rPr lang="de-DE" sz="11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в </a:t>
            </a:r>
            <a:r>
              <a:rPr lang="de-DE" sz="110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Минском</a:t>
            </a:r>
            <a:r>
              <a:rPr lang="de-DE" sz="11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гетто</a:t>
            </a:r>
            <a:r>
              <a:rPr lang="de-DE" sz="11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. [Gerettetes Leben: Leben und Überleben im Ghetto Minsk]. Minsk, 2010. S.16.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de-DE"/>
              <a:t>Annäherung 1</a:t>
            </a:r>
            <a:endParaRPr/>
          </a:p>
        </p:txBody>
      </p:sp>
      <p:sp>
        <p:nvSpPr>
          <p:cNvPr id="91" name="Google Shape;91;p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65208" y="67936"/>
            <a:ext cx="9391650" cy="6635856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0"/>
          <p:cNvSpPr txBox="1"/>
          <p:nvPr/>
        </p:nvSpPr>
        <p:spPr>
          <a:xfrm>
            <a:off x="7864242" y="6460000"/>
            <a:ext cx="4158913" cy="24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https://trostenez.org/ausstellung/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599742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/>
              <a:t>Duschegubkas oder</a:t>
            </a:r>
            <a:br>
              <a:rPr lang="de-DE"/>
            </a:br>
            <a:r>
              <a:rPr lang="de-DE"/>
              <a:t>Gaswagen</a:t>
            </a:r>
            <a:endParaRPr/>
          </a:p>
        </p:txBody>
      </p:sp>
      <p:pic>
        <p:nvPicPr>
          <p:cNvPr id="256" name="Google Shape;256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8578" y="1760980"/>
            <a:ext cx="5997422" cy="3548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6406" y="26470"/>
            <a:ext cx="50101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1"/>
          <p:cNvSpPr txBox="1"/>
          <p:nvPr/>
        </p:nvSpPr>
        <p:spPr>
          <a:xfrm>
            <a:off x="174137" y="5479802"/>
            <a:ext cx="6097604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Ibrahim Gembizki "Dushegubka" (1944)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Belorusskij gosudarstwennyj muzej istorii Welikoj Otetschestwennoj wojny</a:t>
            </a:r>
            <a:endParaRPr sz="11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21"/>
          <p:cNvSpPr txBox="1"/>
          <p:nvPr/>
        </p:nvSpPr>
        <p:spPr>
          <a:xfrm>
            <a:off x="-1414512" y="6609599"/>
            <a:ext cx="4158913" cy="24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https://trostenez.org/ausstellung/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1"/>
          <p:cNvSpPr txBox="1"/>
          <p:nvPr/>
        </p:nvSpPr>
        <p:spPr>
          <a:xfrm rot="-5400000">
            <a:off x="8245733" y="2973068"/>
            <a:ext cx="6954256" cy="81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Seite aus einem Werbeprospekt der Firma Gaubschat in Berlin-Neukölln, die im Auftrag des RSHA Karosserien für Gaswagen herstellte.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Stiftung Deutsches Technikmuseum, Historisches Archiv, Berlin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dirty="0"/>
              <a:t>Maly </a:t>
            </a:r>
            <a:r>
              <a:rPr lang="de-DE" dirty="0" err="1"/>
              <a:t>Traszjanez</a:t>
            </a:r>
            <a:endParaRPr dirty="0"/>
          </a:p>
        </p:txBody>
      </p:sp>
      <p:pic>
        <p:nvPicPr>
          <p:cNvPr id="266" name="Google Shape;266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704589" y="1323156"/>
            <a:ext cx="7519794" cy="5313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18848" y="365125"/>
            <a:ext cx="3013556" cy="2129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49158" y="740868"/>
            <a:ext cx="2299892" cy="3577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92318" y="3568188"/>
            <a:ext cx="3081537" cy="2012452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2"/>
          <p:cNvSpPr txBox="1"/>
          <p:nvPr/>
        </p:nvSpPr>
        <p:spPr>
          <a:xfrm>
            <a:off x="-1241257" y="6636415"/>
            <a:ext cx="4158913" cy="24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https://trostenez.org/ausstellung/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22"/>
          <p:cNvSpPr txBox="1"/>
          <p:nvPr/>
        </p:nvSpPr>
        <p:spPr>
          <a:xfrm>
            <a:off x="8033087" y="6537316"/>
            <a:ext cx="4158913" cy="24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Aliaksandr Dalhouski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22"/>
          <p:cNvSpPr txBox="1"/>
          <p:nvPr/>
        </p:nvSpPr>
        <p:spPr>
          <a:xfrm>
            <a:off x="9849158" y="4670943"/>
            <a:ext cx="211932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de-DE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Blahauschtchyna</a:t>
            </a:r>
            <a:r>
              <a:rPr lang="de-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wurden Gegenstände 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der ermordeten Menschen gefunden</a:t>
            </a:r>
            <a:endParaRPr dirty="0"/>
          </a:p>
        </p:txBody>
      </p:sp>
      <p:sp>
        <p:nvSpPr>
          <p:cNvPr id="273" name="Google Shape;273;p22"/>
          <p:cNvSpPr txBox="1"/>
          <p:nvPr/>
        </p:nvSpPr>
        <p:spPr>
          <a:xfrm>
            <a:off x="5958038" y="5696462"/>
            <a:ext cx="3615817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Mitglieder der Außerordentlichen Kommission befragten Dorfbewohner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b="0" i="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Belorusskij</a:t>
            </a:r>
            <a:r>
              <a:rPr lang="de-DE" sz="1100" b="0" i="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gosudarstwennyj</a:t>
            </a:r>
            <a:r>
              <a:rPr lang="de-DE" sz="1100" b="0" i="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muzej</a:t>
            </a:r>
            <a:r>
              <a:rPr lang="de-DE" sz="1100" b="0" i="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istorii</a:t>
            </a:r>
            <a:r>
              <a:rPr lang="de-DE" sz="1100" b="0" i="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Welikoj</a:t>
            </a:r>
            <a:r>
              <a:rPr lang="de-DE" sz="1100" b="0" i="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Otetschestwennoj</a:t>
            </a:r>
            <a:r>
              <a:rPr lang="de-DE" sz="1100" b="0" i="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wojny</a:t>
            </a:r>
            <a:r>
              <a:rPr lang="de-DE" sz="1100" b="0" i="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, Minsk</a:t>
            </a:r>
            <a:endParaRPr sz="1100" dirty="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2"/>
          <p:cNvSpPr txBox="1"/>
          <p:nvPr/>
        </p:nvSpPr>
        <p:spPr>
          <a:xfrm>
            <a:off x="6051260" y="2538858"/>
            <a:ext cx="3734249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Blick auf den Zaun des Zwangsarbeitslagers im Juli 1944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Belorusskij gosudarstwennyj muzej istorii Welikoj Otetschestwennoj wojny, Minsk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/>
              <a:t>Täter</a:t>
            </a:r>
            <a:endParaRPr/>
          </a:p>
        </p:txBody>
      </p:sp>
      <p:pic>
        <p:nvPicPr>
          <p:cNvPr id="280" name="Google Shape;280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166711" y="1250744"/>
            <a:ext cx="5447899" cy="358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4213" y="2291159"/>
            <a:ext cx="1787236" cy="2552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10587" y="2748872"/>
            <a:ext cx="2993310" cy="2081063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3"/>
          <p:cNvSpPr txBox="1"/>
          <p:nvPr/>
        </p:nvSpPr>
        <p:spPr>
          <a:xfrm>
            <a:off x="3047198" y="4925121"/>
            <a:ext cx="6097604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Angeklagte bei der Urteilsverkündung während des Minsker Prozesses 1946. Zweiter von rechts in der ersten Reihe ist Eberhard </a:t>
            </a:r>
            <a:r>
              <a:rPr lang="de-DE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Herf</a:t>
            </a:r>
            <a:r>
              <a:rPr lang="de-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(1887-1946).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Belarussisches Staatsarchiv für Film- und Fotodokumente, </a:t>
            </a:r>
            <a:r>
              <a:rPr lang="de-DE" sz="110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Dsiarschynsk</a:t>
            </a:r>
            <a:r>
              <a:rPr lang="de-DE" sz="11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; Standbilder aus dem Film "Der Volksgerichtsprozess", 1946</a:t>
            </a:r>
            <a:endParaRPr dirty="0"/>
          </a:p>
        </p:txBody>
      </p:sp>
      <p:sp>
        <p:nvSpPr>
          <p:cNvPr id="284" name="Google Shape;284;p23"/>
          <p:cNvSpPr txBox="1"/>
          <p:nvPr/>
        </p:nvSpPr>
        <p:spPr>
          <a:xfrm>
            <a:off x="8033087" y="6537316"/>
            <a:ext cx="4158913" cy="24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https://trostenez.org/ausstellung/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23"/>
          <p:cNvSpPr txBox="1"/>
          <p:nvPr/>
        </p:nvSpPr>
        <p:spPr>
          <a:xfrm>
            <a:off x="8910587" y="4925121"/>
            <a:ext cx="294773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Georg Heuser auf dem Weg zum Gericht in Koblenz im Jahr 1962</a:t>
            </a:r>
            <a:endParaRPr/>
          </a:p>
        </p:txBody>
      </p:sp>
      <p:sp>
        <p:nvSpPr>
          <p:cNvPr id="286" name="Google Shape;286;p23"/>
          <p:cNvSpPr txBox="1"/>
          <p:nvPr/>
        </p:nvSpPr>
        <p:spPr>
          <a:xfrm>
            <a:off x="333676" y="5115447"/>
            <a:ext cx="240952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United States Holocaust Memorial Museum, Washington D.C., </a:t>
            </a:r>
            <a:r>
              <a:rPr lang="de-DE" sz="1100" dirty="0" err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Sig</a:t>
            </a:r>
            <a:r>
              <a:rPr lang="de-DE" sz="11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. 09944</a:t>
            </a:r>
            <a:endParaRPr sz="1100" dirty="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/>
              <a:t>Erinnerungsorte in Bremen</a:t>
            </a:r>
            <a:endParaRPr/>
          </a:p>
        </p:txBody>
      </p:sp>
      <p:pic>
        <p:nvPicPr>
          <p:cNvPr id="292" name="Google Shape;29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417447" y="1908942"/>
            <a:ext cx="3200059" cy="2400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-757662" y="2519495"/>
            <a:ext cx="3285774" cy="148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28335" y="234633"/>
            <a:ext cx="4654823" cy="2098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105878" y="5019021"/>
            <a:ext cx="3871468" cy="174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19594" y="2425584"/>
            <a:ext cx="2891588" cy="4067291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4"/>
          <p:cNvSpPr txBox="1"/>
          <p:nvPr/>
        </p:nvSpPr>
        <p:spPr>
          <a:xfrm rot="-5400000">
            <a:off x="-1514210" y="1324267"/>
            <a:ext cx="673287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Kohlhökerstraße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Google Shape;298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377072" y="2730447"/>
            <a:ext cx="2635779" cy="2574953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4"/>
          <p:cNvSpPr txBox="1"/>
          <p:nvPr/>
        </p:nvSpPr>
        <p:spPr>
          <a:xfrm>
            <a:off x="7853938" y="5610263"/>
            <a:ext cx="4158913" cy="26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652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Oberschule am Barkhof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24"/>
          <p:cNvSpPr txBox="1"/>
          <p:nvPr/>
        </p:nvSpPr>
        <p:spPr>
          <a:xfrm>
            <a:off x="8033087" y="6623367"/>
            <a:ext cx="4158913" cy="24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Iryna Kashtalian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24"/>
          <p:cNvSpPr txBox="1"/>
          <p:nvPr/>
        </p:nvSpPr>
        <p:spPr>
          <a:xfrm>
            <a:off x="1058586" y="4792045"/>
            <a:ext cx="4158913" cy="26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652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Stolpersteine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24"/>
          <p:cNvSpPr txBox="1"/>
          <p:nvPr/>
        </p:nvSpPr>
        <p:spPr>
          <a:xfrm>
            <a:off x="3975661" y="6585519"/>
            <a:ext cx="4158913" cy="26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652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Hauptbahnhof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dirty="0"/>
              <a:t>Erinnerungsorte in Bremerhaven</a:t>
            </a:r>
            <a:endParaRPr dirty="0"/>
          </a:p>
        </p:txBody>
      </p:sp>
      <p:sp>
        <p:nvSpPr>
          <p:cNvPr id="300" name="Google Shape;300;p24"/>
          <p:cNvSpPr txBox="1"/>
          <p:nvPr/>
        </p:nvSpPr>
        <p:spPr>
          <a:xfrm>
            <a:off x="8033087" y="6623367"/>
            <a:ext cx="4158913" cy="24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Iryna Kashtalian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AFBFB87-66DE-4812-A752-DF8ACBF5F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997" y="1536970"/>
            <a:ext cx="3189374" cy="378406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D4FDF4-B15D-4881-BF60-7A1459BDA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888392"/>
          </a:xfrm>
        </p:spPr>
        <p:txBody>
          <a:bodyPr/>
          <a:lstStyle/>
          <a:p>
            <a:pPr marL="114300" indent="0">
              <a:buNone/>
            </a:pP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4968AB6-503E-4C26-BF5A-281A4DD541B5}"/>
              </a:ext>
            </a:extLst>
          </p:cNvPr>
          <p:cNvSpPr txBox="1"/>
          <p:nvPr/>
        </p:nvSpPr>
        <p:spPr>
          <a:xfrm>
            <a:off x="8171234" y="5455967"/>
            <a:ext cx="4289897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Gedenktafel vor der Villa Schocken in Bremerhaven</a:t>
            </a:r>
          </a:p>
          <a:p>
            <a:r>
              <a:rPr lang="de-DE" sz="1100" dirty="0">
                <a:solidFill>
                  <a:schemeClr val="tx2">
                    <a:lumMod val="50000"/>
                  </a:schemeClr>
                </a:solidFill>
              </a:rPr>
              <a:t>Foto: Arnold </a:t>
            </a:r>
            <a:r>
              <a:rPr lang="de-DE" sz="1100" dirty="0" err="1">
                <a:solidFill>
                  <a:schemeClr val="tx2">
                    <a:lumMod val="50000"/>
                  </a:schemeClr>
                </a:solidFill>
              </a:rPr>
              <a:t>Plesse</a:t>
            </a:r>
            <a:r>
              <a:rPr lang="de-DE" sz="1100" dirty="0">
                <a:solidFill>
                  <a:schemeClr val="tx2">
                    <a:lumMod val="50000"/>
                  </a:schemeClr>
                </a:solidFill>
              </a:rPr>
              <a:t>, CC BY 4.0.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0B41A3F-EDB4-45DB-BFAC-C0D699C6D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121" y="3891664"/>
            <a:ext cx="3511685" cy="142936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DBDEA47-EC88-4B38-8C77-91902FAF3F44}"/>
              </a:ext>
            </a:extLst>
          </p:cNvPr>
          <p:cNvSpPr txBox="1"/>
          <p:nvPr/>
        </p:nvSpPr>
        <p:spPr>
          <a:xfrm>
            <a:off x="3913121" y="5493628"/>
            <a:ext cx="563231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Stolpersteine vor der Villa Schocken </a:t>
            </a:r>
          </a:p>
          <a:p>
            <a:r>
              <a:rPr lang="de-DE" sz="1100" dirty="0">
                <a:solidFill>
                  <a:schemeClr val="tx2">
                    <a:lumMod val="50000"/>
                  </a:schemeClr>
                </a:solidFill>
              </a:rPr>
              <a:t>Foto: Arnold </a:t>
            </a:r>
            <a:r>
              <a:rPr lang="de-DE" sz="1100" dirty="0" err="1">
                <a:solidFill>
                  <a:schemeClr val="tx2">
                    <a:lumMod val="50000"/>
                  </a:schemeClr>
                </a:solidFill>
              </a:rPr>
              <a:t>Plesse</a:t>
            </a:r>
            <a:r>
              <a:rPr lang="de-DE" sz="1100" dirty="0">
                <a:solidFill>
                  <a:schemeClr val="tx2">
                    <a:lumMod val="50000"/>
                  </a:schemeClr>
                </a:solidFill>
              </a:rPr>
              <a:t>, CC BY 4.0.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725E559-CCE0-48D7-B0AE-69D6E8798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336" y="1536970"/>
            <a:ext cx="2097594" cy="378406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5DBB86F-58EC-47A3-BFC9-DD671538791F}"/>
              </a:ext>
            </a:extLst>
          </p:cNvPr>
          <p:cNvSpPr txBox="1"/>
          <p:nvPr/>
        </p:nvSpPr>
        <p:spPr>
          <a:xfrm>
            <a:off x="612844" y="5455967"/>
            <a:ext cx="359923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Gedenkstein zur Erinnerung an die Alte Synagoge</a:t>
            </a:r>
          </a:p>
          <a:p>
            <a:r>
              <a:rPr lang="de-DE" sz="1100" dirty="0">
                <a:solidFill>
                  <a:schemeClr val="tx2">
                    <a:lumMod val="50000"/>
                  </a:schemeClr>
                </a:solidFill>
              </a:rPr>
              <a:t>Foto: Arnold </a:t>
            </a:r>
            <a:r>
              <a:rPr lang="de-DE" sz="1100" dirty="0" err="1">
                <a:solidFill>
                  <a:schemeClr val="tx2">
                    <a:lumMod val="50000"/>
                  </a:schemeClr>
                </a:solidFill>
              </a:rPr>
              <a:t>Plesse</a:t>
            </a:r>
            <a:r>
              <a:rPr lang="de-DE" sz="1100" dirty="0">
                <a:solidFill>
                  <a:schemeClr val="tx2">
                    <a:lumMod val="50000"/>
                  </a:schemeClr>
                </a:solidFill>
              </a:rPr>
              <a:t>, Lizenz: CC BY 3.0.</a:t>
            </a:r>
          </a:p>
        </p:txBody>
      </p:sp>
    </p:spTree>
    <p:extLst>
      <p:ext uri="{BB962C8B-B14F-4D97-AF65-F5344CB8AC3E}">
        <p14:creationId xmlns:p14="http://schemas.microsoft.com/office/powerpoint/2010/main" val="3576480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dirty="0"/>
              <a:t>Erinnerungsorte in Verden</a:t>
            </a:r>
            <a:endParaRPr dirty="0"/>
          </a:p>
        </p:txBody>
      </p:sp>
      <p:sp>
        <p:nvSpPr>
          <p:cNvPr id="300" name="Google Shape;300;p24"/>
          <p:cNvSpPr txBox="1"/>
          <p:nvPr/>
        </p:nvSpPr>
        <p:spPr>
          <a:xfrm>
            <a:off x="8033087" y="6623367"/>
            <a:ext cx="4158913" cy="24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Iryna Kashtalian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D4FDF4-B15D-4881-BF60-7A1459BDA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888392"/>
          </a:xfrm>
        </p:spPr>
        <p:txBody>
          <a:bodyPr/>
          <a:lstStyle/>
          <a:p>
            <a:pPr marL="114300" indent="0">
              <a:buNone/>
            </a:pP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E349D68-231D-406D-8211-48D7487B9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714499"/>
            <a:ext cx="5174399" cy="387683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9CBD0F3-EF69-46A5-B3D6-8342BABA3541}"/>
              </a:ext>
            </a:extLst>
          </p:cNvPr>
          <p:cNvSpPr txBox="1"/>
          <p:nvPr/>
        </p:nvSpPr>
        <p:spPr>
          <a:xfrm>
            <a:off x="6645613" y="4846571"/>
            <a:ext cx="470818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Stolperstein Martin Spanier, Predigerstraße 11</a:t>
            </a:r>
          </a:p>
          <a:p>
            <a:r>
              <a:rPr lang="de-DE" sz="1100" dirty="0">
                <a:solidFill>
                  <a:schemeClr val="tx2">
                    <a:lumMod val="50000"/>
                  </a:schemeClr>
                </a:solidFill>
              </a:rPr>
              <a:t>Foto: Werner Schröter.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DEF98FD-03F3-427D-8C6A-7AC21EEEA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068" y="1690688"/>
            <a:ext cx="3044757" cy="304475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91D1AEC-75F2-4F81-BF1A-60DD3C33D9F6}"/>
              </a:ext>
            </a:extLst>
          </p:cNvPr>
          <p:cNvSpPr txBox="1"/>
          <p:nvPr/>
        </p:nvSpPr>
        <p:spPr>
          <a:xfrm>
            <a:off x="1137058" y="5794130"/>
            <a:ext cx="457668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Mahnmal für die jüdischen Opfer aus Verden</a:t>
            </a:r>
            <a:r>
              <a:rPr lang="de-DE" dirty="0"/>
              <a:t>. </a:t>
            </a:r>
            <a:r>
              <a:rPr lang="de-DE" sz="1100" dirty="0">
                <a:solidFill>
                  <a:schemeClr val="tx2">
                    <a:lumMod val="50000"/>
                  </a:schemeClr>
                </a:solidFill>
              </a:rPr>
              <a:t>Foto: Katie Hanisch (Stadtarchiv Verden/Aller).</a:t>
            </a:r>
          </a:p>
        </p:txBody>
      </p:sp>
    </p:spTree>
    <p:extLst>
      <p:ext uri="{BB962C8B-B14F-4D97-AF65-F5344CB8AC3E}">
        <p14:creationId xmlns:p14="http://schemas.microsoft.com/office/powerpoint/2010/main" val="3268679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040323" y="441132"/>
            <a:ext cx="3654325" cy="2740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99809" y="1771047"/>
            <a:ext cx="2054753" cy="2740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7392" y="1883631"/>
            <a:ext cx="4730829" cy="3153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27907" y="3676125"/>
            <a:ext cx="3616496" cy="2274222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/>
              <a:t>Erinnerungsorte in Minsk</a:t>
            </a:r>
            <a:endParaRPr/>
          </a:p>
        </p:txBody>
      </p:sp>
      <p:sp>
        <p:nvSpPr>
          <p:cNvPr id="312" name="Google Shape;312;p25"/>
          <p:cNvSpPr txBox="1"/>
          <p:nvPr/>
        </p:nvSpPr>
        <p:spPr>
          <a:xfrm rot="-5400000">
            <a:off x="9814526" y="4569487"/>
            <a:ext cx="4158913" cy="24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Geschichtswerkstatt Leanid Lewin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3" name="Google Shape;313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99809" y="4718206"/>
            <a:ext cx="2543175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5"/>
          <p:cNvSpPr txBox="1"/>
          <p:nvPr/>
        </p:nvSpPr>
        <p:spPr>
          <a:xfrm>
            <a:off x="227016" y="5340325"/>
            <a:ext cx="490355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„Grube“, zum Gedenken an die Opfer des Pogroms vom 2. und 3. März 1942</a:t>
            </a:r>
            <a:endParaRPr/>
          </a:p>
        </p:txBody>
      </p:sp>
      <p:sp>
        <p:nvSpPr>
          <p:cNvPr id="315" name="Google Shape;315;p25"/>
          <p:cNvSpPr txBox="1"/>
          <p:nvPr/>
        </p:nvSpPr>
        <p:spPr>
          <a:xfrm>
            <a:off x="8004364" y="6049042"/>
            <a:ext cx="6097604" cy="375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Geschichtswerkstatt Leanid Lewin</a:t>
            </a:r>
            <a:endParaRPr/>
          </a:p>
        </p:txBody>
      </p:sp>
      <p:sp>
        <p:nvSpPr>
          <p:cNvPr id="316" name="Google Shape;316;p25"/>
          <p:cNvSpPr txBox="1"/>
          <p:nvPr/>
        </p:nvSpPr>
        <p:spPr>
          <a:xfrm>
            <a:off x="3353061" y="6232202"/>
            <a:ext cx="69205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„Tisch und Stuhl“</a:t>
            </a:r>
            <a:endParaRPr/>
          </a:p>
        </p:txBody>
      </p:sp>
      <p:sp>
        <p:nvSpPr>
          <p:cNvPr id="317" name="Google Shape;317;p25"/>
          <p:cNvSpPr txBox="1"/>
          <p:nvPr/>
        </p:nvSpPr>
        <p:spPr>
          <a:xfrm rot="-5400000">
            <a:off x="5667695" y="2360832"/>
            <a:ext cx="377339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Gedenkzeichen für den Untergrundkämpfer Mikhail Gebeleu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25"/>
          <p:cNvSpPr txBox="1"/>
          <p:nvPr/>
        </p:nvSpPr>
        <p:spPr>
          <a:xfrm rot="-5400000">
            <a:off x="10077840" y="704740"/>
            <a:ext cx="377339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Tuchynka, der Ort von Massenerschießungen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160" y="1555934"/>
            <a:ext cx="5321536" cy="326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1950" y="472828"/>
            <a:ext cx="3943553" cy="5702593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6"/>
          <p:cNvSpPr txBox="1"/>
          <p:nvPr/>
        </p:nvSpPr>
        <p:spPr>
          <a:xfrm rot="-5400000">
            <a:off x="9752908" y="4569487"/>
            <a:ext cx="4158913" cy="24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Geschichtswerkstatt Leanid Lewin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26"/>
          <p:cNvSpPr txBox="1"/>
          <p:nvPr/>
        </p:nvSpPr>
        <p:spPr>
          <a:xfrm>
            <a:off x="1765428" y="4932734"/>
            <a:ext cx="60976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Pantheon der Erinnerung</a:t>
            </a:r>
            <a:endParaRPr/>
          </a:p>
        </p:txBody>
      </p:sp>
      <p:sp>
        <p:nvSpPr>
          <p:cNvPr id="327" name="Google Shape;327;p26"/>
          <p:cNvSpPr txBox="1"/>
          <p:nvPr/>
        </p:nvSpPr>
        <p:spPr>
          <a:xfrm>
            <a:off x="6446520" y="6285347"/>
            <a:ext cx="60976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Gedenkstein für die Bremer Jüdinnen und Juden</a:t>
            </a:r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4939" y="162680"/>
            <a:ext cx="6065363" cy="3430569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7"/>
          <p:cNvSpPr txBox="1">
            <a:spLocks noGrp="1"/>
          </p:cNvSpPr>
          <p:nvPr>
            <p:ph type="title"/>
          </p:nvPr>
        </p:nvSpPr>
        <p:spPr>
          <a:xfrm rot="-5400000">
            <a:off x="-4595018" y="92956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b="1" dirty="0"/>
              <a:t>Maly </a:t>
            </a:r>
            <a:r>
              <a:rPr lang="de-DE" b="1" dirty="0" err="1"/>
              <a:t>Traszjanez</a:t>
            </a:r>
            <a:endParaRPr b="1" dirty="0"/>
          </a:p>
        </p:txBody>
      </p:sp>
      <p:pic>
        <p:nvPicPr>
          <p:cNvPr id="334" name="Google Shape;334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07112" y="3828248"/>
            <a:ext cx="4921312" cy="2944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52841" y="140404"/>
            <a:ext cx="2744595" cy="3430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1552841" y="4398744"/>
            <a:ext cx="3413891" cy="2275927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7"/>
          <p:cNvSpPr txBox="1"/>
          <p:nvPr/>
        </p:nvSpPr>
        <p:spPr>
          <a:xfrm rot="-5400000">
            <a:off x="9814526" y="4569487"/>
            <a:ext cx="4158913" cy="24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Geschichtswerkstatt Leanid Lewin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27"/>
          <p:cNvSpPr txBox="1"/>
          <p:nvPr/>
        </p:nvSpPr>
        <p:spPr>
          <a:xfrm rot="-5400000">
            <a:off x="8536314" y="493147"/>
            <a:ext cx="60976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de-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Der Weg des Todes, </a:t>
            </a:r>
            <a:r>
              <a:rPr lang="de-DE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Blahauschtschyna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27"/>
          <p:cNvSpPr txBox="1"/>
          <p:nvPr/>
        </p:nvSpPr>
        <p:spPr>
          <a:xfrm>
            <a:off x="1399065" y="3615525"/>
            <a:ext cx="60976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Die Pforte der Erinnerung</a:t>
            </a:r>
            <a:endParaRPr/>
          </a:p>
        </p:txBody>
      </p:sp>
      <p:sp>
        <p:nvSpPr>
          <p:cNvPr id="340" name="Google Shape;340;p27"/>
          <p:cNvSpPr txBox="1"/>
          <p:nvPr/>
        </p:nvSpPr>
        <p:spPr>
          <a:xfrm rot="-5400000">
            <a:off x="7964288" y="3643582"/>
            <a:ext cx="60976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de-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Schießgräben, </a:t>
            </a:r>
            <a:r>
              <a:rPr lang="de-DE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Blahauschtschyna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27"/>
          <p:cNvSpPr txBox="1"/>
          <p:nvPr/>
        </p:nvSpPr>
        <p:spPr>
          <a:xfrm rot="-5400000">
            <a:off x="3631914" y="4580718"/>
            <a:ext cx="36155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Tafeln mit den Namen der österreichischen Opfer im Wald, </a:t>
            </a:r>
            <a:r>
              <a:rPr lang="de-DE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Blahauschtschyna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de-DE" sz="4000">
                <a:latin typeface="Calibri"/>
                <a:ea typeface="Calibri"/>
                <a:cs typeface="Calibri"/>
                <a:sym typeface="Calibri"/>
              </a:rPr>
              <a:t>Wisst ihr, wo das ist?</a:t>
            </a:r>
            <a:endParaRPr sz="8000"/>
          </a:p>
        </p:txBody>
      </p:sp>
      <p:pic>
        <p:nvPicPr>
          <p:cNvPr id="97" name="Google Shape;97;p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01723" y="1801981"/>
            <a:ext cx="3208647" cy="4138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035" y="1873469"/>
            <a:ext cx="2891588" cy="406729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3"/>
          <p:cNvSpPr txBox="1"/>
          <p:nvPr/>
        </p:nvSpPr>
        <p:spPr>
          <a:xfrm>
            <a:off x="7913571" y="6125417"/>
            <a:ext cx="7491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Minsk</a:t>
            </a:r>
            <a:endParaRPr/>
          </a:p>
        </p:txBody>
      </p:sp>
      <p:sp>
        <p:nvSpPr>
          <p:cNvPr id="100" name="Google Shape;100;p3"/>
          <p:cNvSpPr txBox="1"/>
          <p:nvPr/>
        </p:nvSpPr>
        <p:spPr>
          <a:xfrm>
            <a:off x="2242686" y="6123541"/>
            <a:ext cx="11245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Bremen</a:t>
            </a:r>
            <a:endParaRPr dirty="0"/>
          </a:p>
        </p:txBody>
      </p:sp>
      <p:sp>
        <p:nvSpPr>
          <p:cNvPr id="101" name="Google Shape;101;p3"/>
          <p:cNvSpPr txBox="1"/>
          <p:nvPr/>
        </p:nvSpPr>
        <p:spPr>
          <a:xfrm>
            <a:off x="10732169" y="6469443"/>
            <a:ext cx="163228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©I. Kashtalian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de-DE" sz="6000" b="1" i="1">
                <a:latin typeface="Calibri"/>
                <a:ea typeface="Calibri"/>
                <a:cs typeface="Calibri"/>
                <a:sym typeface="Calibri"/>
              </a:rPr>
              <a:t>Annäherung 3</a:t>
            </a:r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</a:pPr>
            <a:r>
              <a:rPr lang="de-DE" sz="3600" b="1" i="1">
                <a:latin typeface="Calibri"/>
                <a:ea typeface="Calibri"/>
                <a:cs typeface="Calibri"/>
                <a:sym typeface="Calibri"/>
              </a:rPr>
              <a:t>Der Nationalsozialismus in Bremen</a:t>
            </a:r>
            <a:endParaRPr sz="9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2767" y="61912"/>
            <a:ext cx="9353513" cy="673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5"/>
          <p:cNvSpPr/>
          <p:nvPr/>
        </p:nvSpPr>
        <p:spPr>
          <a:xfrm>
            <a:off x="3590223" y="5447898"/>
            <a:ext cx="1549668" cy="385011"/>
          </a:xfrm>
          <a:prstGeom prst="ellipse">
            <a:avLst/>
          </a:prstGeom>
          <a:solidFill>
            <a:schemeClr val="lt1"/>
          </a:solidFill>
          <a:ln w="666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b="1" i="1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Theresienstadt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5"/>
          <p:cNvSpPr txBox="1"/>
          <p:nvPr/>
        </p:nvSpPr>
        <p:spPr>
          <a:xfrm rot="-5400000">
            <a:off x="8482096" y="3516451"/>
            <a:ext cx="60976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 geht tatsächlich nach Minsk. Zur Erinnerung an die Deportation von Bremer Juden am 18.11.1941 in das Vernichtungslager Minsk. Bremen 1992. S. 133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7843" y="303557"/>
            <a:ext cx="4443298" cy="589991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6"/>
          <p:cNvSpPr txBox="1"/>
          <p:nvPr/>
        </p:nvSpPr>
        <p:spPr>
          <a:xfrm>
            <a:off x="3762678" y="6290010"/>
            <a:ext cx="415891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Die Sögestraße, Pfingsten 1938.</a:t>
            </a:r>
            <a:endParaRPr dirty="0"/>
          </a:p>
        </p:txBody>
      </p:sp>
      <p:sp>
        <p:nvSpPr>
          <p:cNvPr id="121" name="Google Shape;121;p6"/>
          <p:cNvSpPr txBox="1"/>
          <p:nvPr/>
        </p:nvSpPr>
        <p:spPr>
          <a:xfrm>
            <a:off x="7921591" y="6290010"/>
            <a:ext cx="4158913" cy="409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Hanno Balz: Die „Arisierung“ von jüdischem Haus- und Grundbesitz in Bremen. Bremen 2004. S. 103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2035" y="1522384"/>
            <a:ext cx="4470630" cy="3060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582" y="1650732"/>
            <a:ext cx="4486656" cy="280416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7"/>
          <p:cNvSpPr txBox="1"/>
          <p:nvPr/>
        </p:nvSpPr>
        <p:spPr>
          <a:xfrm>
            <a:off x="913453" y="4713495"/>
            <a:ext cx="4158913" cy="26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652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Pogrom am 10. November 1938 in Bremen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7"/>
          <p:cNvSpPr txBox="1"/>
          <p:nvPr/>
        </p:nvSpPr>
        <p:spPr>
          <a:xfrm>
            <a:off x="8073991" y="6489256"/>
            <a:ext cx="4158913" cy="409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Hanno Balz: Die „Arisierung“ von jüdischem Haus- und Grundbesitz in Bremen. Bremen 2004. S. 103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 txBox="1"/>
          <p:nvPr/>
        </p:nvSpPr>
        <p:spPr>
          <a:xfrm>
            <a:off x="6496177" y="4713495"/>
            <a:ext cx="4626488" cy="735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65277"/>
              </a:lnSpc>
              <a:spcBef>
                <a:spcPts val="800"/>
              </a:spcBef>
            </a:pPr>
            <a:r>
              <a:rPr lang="de-DE" sz="1800" dirty="0">
                <a:latin typeface="Calibri"/>
                <a:ea typeface="Calibri"/>
                <a:cs typeface="Calibri"/>
                <a:sym typeface="Calibri"/>
              </a:rPr>
              <a:t>Am Morgen des 10. November 1938 wurden jüdische Männer verhaftet und zum Gefängnis Oslebshausen getrieben.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7100" y="1483494"/>
            <a:ext cx="5239013" cy="363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78851" y="1470259"/>
            <a:ext cx="5226050" cy="365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8"/>
          <p:cNvSpPr txBox="1"/>
          <p:nvPr/>
        </p:nvSpPr>
        <p:spPr>
          <a:xfrm>
            <a:off x="884577" y="5373052"/>
            <a:ext cx="4158913" cy="915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652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Bremen am 17. November 1941: </a:t>
            </a:r>
            <a:endParaRPr dirty="0"/>
          </a:p>
          <a:p>
            <a:pPr marL="0" marR="0" lvl="0" indent="0" algn="ctr" rtl="0">
              <a:lnSpc>
                <a:spcPct val="65277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 Abend vor der Deportation in das Minsker Ghetto in einer der Sammelstellen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8"/>
          <p:cNvSpPr txBox="1"/>
          <p:nvPr/>
        </p:nvSpPr>
        <p:spPr>
          <a:xfrm>
            <a:off x="6827149" y="5471229"/>
            <a:ext cx="4158913" cy="26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652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Vor dem Abtransport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8"/>
          <p:cNvSpPr txBox="1"/>
          <p:nvPr/>
        </p:nvSpPr>
        <p:spPr>
          <a:xfrm>
            <a:off x="8033087" y="6206058"/>
            <a:ext cx="4158913" cy="556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Staatsarchiv Bremen (Hrsg.): Es geht tatsächlich nach Minsk. Zur Erinnerung an die Deportation von Bremer Juden am 18.11.1941 in das Vernichtungslager Minsk. Bremen 1992. S. 15.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8"/>
          <p:cNvSpPr txBox="1"/>
          <p:nvPr/>
        </p:nvSpPr>
        <p:spPr>
          <a:xfrm>
            <a:off x="160620" y="6303627"/>
            <a:ext cx="6126480" cy="409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Peter Christoffersen/Barbara Johr (Hrsg.) Stolpersteine in Bremen. Biografische Spurensuche. Schwachhausen/Horn-Lehe. Bremen 2017. S. 8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55679" y="667193"/>
            <a:ext cx="6666940" cy="474069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9"/>
          <p:cNvSpPr txBox="1"/>
          <p:nvPr/>
        </p:nvSpPr>
        <p:spPr>
          <a:xfrm>
            <a:off x="3509692" y="5781900"/>
            <a:ext cx="4158913" cy="27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652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 Bahnsteig in Minsk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9"/>
          <p:cNvSpPr txBox="1"/>
          <p:nvPr/>
        </p:nvSpPr>
        <p:spPr>
          <a:xfrm>
            <a:off x="8033087" y="6190807"/>
            <a:ext cx="4158913" cy="556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Staatsarchiv Bremen (Hrsg.): Es geht tatsächlich nach Minsk. Zur Erinnerung an die Deportation von Bremer Juden am 18.11.1941 in das Vernichtungslager Minsk. Bremen 1992. S. 16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1004</Words>
  <Application>Microsoft Office PowerPoint</Application>
  <PresentationFormat>Breitbild</PresentationFormat>
  <Paragraphs>125</Paragraphs>
  <Slides>29</Slides>
  <Notes>29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Office</vt:lpstr>
      <vt:lpstr>PowerPoint-Präsentation</vt:lpstr>
      <vt:lpstr>Annäherung 1</vt:lpstr>
      <vt:lpstr>Wisst ihr, wo das ist?</vt:lpstr>
      <vt:lpstr>Annäherung 3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Annäherung  5.  Der Vernichtungskrieg und der Holocaust in Minsk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Untergrund des Minsker Ghettos und Partisanen</vt:lpstr>
      <vt:lpstr>Karte des Minsker Ghettos </vt:lpstr>
      <vt:lpstr>PowerPoint-Präsentation</vt:lpstr>
      <vt:lpstr>PowerPoint-Präsentation</vt:lpstr>
      <vt:lpstr>Duschegubkas oder Gaswagen</vt:lpstr>
      <vt:lpstr>Maly Traszjanez</vt:lpstr>
      <vt:lpstr>Täter</vt:lpstr>
      <vt:lpstr>Erinnerungsorte in Bremen</vt:lpstr>
      <vt:lpstr>Erinnerungsorte in Bremerhaven</vt:lpstr>
      <vt:lpstr>Erinnerungsorte in Verden</vt:lpstr>
      <vt:lpstr>Erinnerungsorte in Minsk</vt:lpstr>
      <vt:lpstr>PowerPoint-Präsentation</vt:lpstr>
      <vt:lpstr>Maly Traszjanez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Iryna Kashtalian</dc:creator>
  <cp:lastModifiedBy>Muriel Nägler</cp:lastModifiedBy>
  <cp:revision>13</cp:revision>
  <dcterms:created xsi:type="dcterms:W3CDTF">2023-12-23T15:43:06Z</dcterms:created>
  <dcterms:modified xsi:type="dcterms:W3CDTF">2026-02-03T14:08:44Z</dcterms:modified>
</cp:coreProperties>
</file>